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png&amp;ehk=Y44LgxCUq6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6EBDB27-A9C6-4D7F-BBA7-B00230FE5588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69"/>
            <p14:sldId id="271"/>
            <p14:sldId id="272"/>
            <p14:sldId id="273"/>
            <p14:sldId id="274"/>
            <p14:sldId id="275"/>
          </p14:sldIdLst>
        </p14:section>
        <p14:section name="Section sans titre" id="{882577D9-7194-4D38-AB72-0129FC83F89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90B53-294D-4F95-9880-EB62FE78A8FD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E1CD7-D140-4877-B7C1-76CE700BDE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14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4B00-0CD4-414B-950A-4DAA19A2BD89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A733-8666-4C88-81F0-CC4502FD7921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F53-0E24-4E40-A028-79A263CDA92D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326E-DBF0-45CC-B288-00840F287917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44AD-2CF4-4281-A21D-9CE55CA5A32B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EFF0-C017-406F-9BAF-18A41226514D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FDD0-ACD3-4E45-9876-E997A96B14EF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7C-91FA-467A-A3FD-E02F8D0A9D95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BB99-4060-4F95-B31F-112FBBC4FE09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E4DF-E4F2-4CB1-92E7-DA8DE225FA85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07C-065E-42B3-80C4-0B594C448B10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FCB7-4961-4FCF-81DC-2C1B11DA0E30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3424-5BC7-4FDB-AC05-417C54C559B6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7E4-032F-4DE3-8205-10A174C5CC14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392-2236-4C66-81F6-9ED4DB73D0B2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D2B7-BE57-4C78-9AD5-4C0D337320A5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72C1-482F-4D86-8042-DD4177F959E7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6EDAE7-F1B0-4F12-B043-9B148B51DA98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&amp;ehk=Y44LgxCUq6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9F772-DDAA-4743-B04D-3805B01BB9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800" dirty="0"/>
              <a:t>Electricité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38CCEC-65CE-4D02-84F5-FA2D586D1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solidFill>
                  <a:schemeClr val="tx1"/>
                </a:solidFill>
              </a:rPr>
              <a:t>CP – 2016-2017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BB1834-A775-4E3E-84E9-A3EB4C87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C6058E-E745-4D2E-9CE9-4535CD0DBF55}"/>
              </a:ext>
            </a:extLst>
          </p:cNvPr>
          <p:cNvSpPr txBox="1"/>
          <p:nvPr/>
        </p:nvSpPr>
        <p:spPr>
          <a:xfrm>
            <a:off x="8685212" y="6229548"/>
            <a:ext cx="3495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https://www.bancdecole.fr</a:t>
            </a:r>
          </a:p>
        </p:txBody>
      </p:sp>
    </p:spTree>
    <p:extLst>
      <p:ext uri="{BB962C8B-B14F-4D97-AF65-F5344CB8AC3E}">
        <p14:creationId xmlns:p14="http://schemas.microsoft.com/office/powerpoint/2010/main" val="184641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317F4-83DA-4082-A5EA-C73F583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chaque image, dis quelle est l’origine de l’électricité.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DADF8B-C7DD-4AC0-B785-B1C8DF1F9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53283"/>
            <a:ext cx="1990725" cy="1044332"/>
          </a:xfrm>
          <a:prstGeom prst="rect">
            <a:avLst/>
          </a:prstGeom>
        </p:spPr>
      </p:pic>
      <p:pic>
        <p:nvPicPr>
          <p:cNvPr id="12" name="Image 11" descr="Une image contenant ciel, eau, herb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48291CD-579A-40D3-97C1-C11684D3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548292"/>
            <a:ext cx="1990800" cy="1075268"/>
          </a:xfrm>
          <a:prstGeom prst="rect">
            <a:avLst/>
          </a:prstGeom>
        </p:spPr>
      </p:pic>
      <p:pic>
        <p:nvPicPr>
          <p:cNvPr id="14" name="Image 13" descr="Une image contenant chose&#10;&#10;Description générée avec un niveau de confiance très élevé">
            <a:extLst>
              <a:ext uri="{FF2B5EF4-FFF2-40B4-BE49-F238E27FC236}">
                <a16:creationId xmlns:a16="http://schemas.microsoft.com/office/drawing/2014/main" id="{997F2769-1DD8-4573-A7F1-B2B0AA16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25" y="2857402"/>
            <a:ext cx="1990800" cy="11184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3F1A8E-1511-4494-A7BC-68E4D86A18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18" t="7355" r="20998" b="4742"/>
          <a:stretch/>
        </p:blipFill>
        <p:spPr>
          <a:xfrm>
            <a:off x="6178610" y="247829"/>
            <a:ext cx="4259770" cy="443526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E05F62-E821-404C-968B-4B7E91FB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317F4-83DA-4082-A5EA-C73F583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chaque image, dis quelle est l’origine de l’électricité.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DADF8B-C7DD-4AC0-B785-B1C8DF1F9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53283"/>
            <a:ext cx="1990725" cy="1044332"/>
          </a:xfrm>
          <a:prstGeom prst="rect">
            <a:avLst/>
          </a:prstGeom>
        </p:spPr>
      </p:pic>
      <p:pic>
        <p:nvPicPr>
          <p:cNvPr id="12" name="Image 11" descr="Une image contenant ciel, eau, herb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48291CD-579A-40D3-97C1-C11684D3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548292"/>
            <a:ext cx="1990800" cy="1075268"/>
          </a:xfrm>
          <a:prstGeom prst="rect">
            <a:avLst/>
          </a:prstGeom>
        </p:spPr>
      </p:pic>
      <p:pic>
        <p:nvPicPr>
          <p:cNvPr id="14" name="Image 13" descr="Une image contenant chose&#10;&#10;Description générée avec un niveau de confiance très élevé">
            <a:extLst>
              <a:ext uri="{FF2B5EF4-FFF2-40B4-BE49-F238E27FC236}">
                <a16:creationId xmlns:a16="http://schemas.microsoft.com/office/drawing/2014/main" id="{997F2769-1DD8-4573-A7F1-B2B0AA16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25" y="2857402"/>
            <a:ext cx="1990800" cy="11184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3F1A8E-1511-4494-A7BC-68E4D86A18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663" y="247829"/>
            <a:ext cx="2703663" cy="443526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B894BA-85EE-493D-9C54-6A5E25B4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6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317F4-83DA-4082-A5EA-C73F583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chaque image, dis quelle est l’origine de l’électricité.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DADF8B-C7DD-4AC0-B785-B1C8DF1F9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53283"/>
            <a:ext cx="1990725" cy="1044332"/>
          </a:xfrm>
          <a:prstGeom prst="rect">
            <a:avLst/>
          </a:prstGeom>
        </p:spPr>
      </p:pic>
      <p:pic>
        <p:nvPicPr>
          <p:cNvPr id="12" name="Image 11" descr="Une image contenant ciel, eau, herb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48291CD-579A-40D3-97C1-C11684D3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548292"/>
            <a:ext cx="1990800" cy="1075268"/>
          </a:xfrm>
          <a:prstGeom prst="rect">
            <a:avLst/>
          </a:prstGeom>
        </p:spPr>
      </p:pic>
      <p:pic>
        <p:nvPicPr>
          <p:cNvPr id="14" name="Image 13" descr="Une image contenant chose&#10;&#10;Description générée avec un niveau de confiance très élevé">
            <a:extLst>
              <a:ext uri="{FF2B5EF4-FFF2-40B4-BE49-F238E27FC236}">
                <a16:creationId xmlns:a16="http://schemas.microsoft.com/office/drawing/2014/main" id="{997F2769-1DD8-4573-A7F1-B2B0AA16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25" y="2857402"/>
            <a:ext cx="1990800" cy="11184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3F1A8E-1511-4494-A7BC-68E4D86A1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357" y="253282"/>
            <a:ext cx="4102761" cy="423404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F98A34-CB0B-4A94-AABE-825DACD1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5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C205B-2C1C-411C-8442-1DB5B13D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75CD4F-A03C-474C-82EE-2721487A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EBD183-F61E-4CB6-A609-CB6BB504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D65B58-0C7B-4719-B9EB-0AF7FCC7AFB4}"/>
              </a:ext>
            </a:extLst>
          </p:cNvPr>
          <p:cNvSpPr txBox="1"/>
          <p:nvPr/>
        </p:nvSpPr>
        <p:spPr>
          <a:xfrm>
            <a:off x="8685212" y="6229548"/>
            <a:ext cx="3495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https://www.bancdecole.fr</a:t>
            </a:r>
          </a:p>
        </p:txBody>
      </p:sp>
    </p:spTree>
    <p:extLst>
      <p:ext uri="{BB962C8B-B14F-4D97-AF65-F5344CB8AC3E}">
        <p14:creationId xmlns:p14="http://schemas.microsoft.com/office/powerpoint/2010/main" val="52776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6368777-4CA8-4F4E-BA93-32D7FE52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/>
              <a:t>Comment faire briller une ampoule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BA10DF-BF70-4064-BFD7-8B3E994EC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chemeClr val="tx1"/>
                </a:solidFill>
              </a:rPr>
              <a:t>Dessine</a:t>
            </a:r>
            <a:r>
              <a:rPr lang="fr-FR" sz="3200" dirty="0">
                <a:solidFill>
                  <a:schemeClr val="tx1"/>
                </a:solidFill>
              </a:rPr>
              <a:t> ou fais un </a:t>
            </a:r>
            <a:r>
              <a:rPr lang="fr-FR" sz="3200" b="1" dirty="0">
                <a:solidFill>
                  <a:schemeClr val="tx1"/>
                </a:solidFill>
              </a:rPr>
              <a:t>schéma</a:t>
            </a:r>
            <a:r>
              <a:rPr lang="fr-FR" sz="3200" dirty="0">
                <a:solidFill>
                  <a:schemeClr val="tx1"/>
                </a:solidFill>
              </a:rPr>
              <a:t> de ce qu’il faut faire pour allumer une ampoule.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F89A24-8CAB-475D-8455-CB7596C00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783" y="2057400"/>
            <a:ext cx="2203501" cy="365736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CE3CCA8-6BF0-427A-BA15-97B8793B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D56610C-796C-4F14-80DB-6EC85450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/>
              <a:t>Réalise le montage pour allumer une ampoule.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EED144A-E1B2-40F3-8FE8-6309E00C3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67" y="799364"/>
            <a:ext cx="1518308" cy="2520080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5A42D0-0D97-4D89-AEDC-3689BB8D7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Avec le matériel à disposition, allume une ampoule. </a:t>
            </a:r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995EEFDD-BDC7-4E0F-9D2A-BB259D4549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392" y="1300250"/>
            <a:ext cx="1518308" cy="1518308"/>
          </a:xfrm>
          <a:prstGeom prst="rect">
            <a:avLst/>
          </a:prstGeom>
        </p:spPr>
      </p:pic>
      <p:pic>
        <p:nvPicPr>
          <p:cNvPr id="10" name="Espace réservé du contenu 7">
            <a:extLst>
              <a:ext uri="{FF2B5EF4-FFF2-40B4-BE49-F238E27FC236}">
                <a16:creationId xmlns:a16="http://schemas.microsoft.com/office/drawing/2014/main" id="{53D29D06-8E9D-454E-B51E-D6605DD29D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0" b="94600" l="3700" r="97600">
                        <a14:foregroundMark x1="60600" y1="18300" x2="29200" y2="16200"/>
                        <a14:foregroundMark x1="29200" y1="16200" x2="7300" y2="42300"/>
                        <a14:foregroundMark x1="7300" y1="42300" x2="7300" y2="74100"/>
                        <a14:foregroundMark x1="7300" y1="74100" x2="35000" y2="90600"/>
                        <a14:foregroundMark x1="35000" y1="90600" x2="20100" y2="62700"/>
                        <a14:foregroundMark x1="20100" y1="62700" x2="15500" y2="40100"/>
                        <a14:foregroundMark x1="32100" y1="18500" x2="53900" y2="7800"/>
                        <a14:foregroundMark x1="47300" y1="4900" x2="36200" y2="7400"/>
                        <a14:foregroundMark x1="40100" y1="6400" x2="38400" y2="11800"/>
                        <a14:foregroundMark x1="42900" y1="3900" x2="49200" y2="3100"/>
                        <a14:foregroundMark x1="54800" y1="7800" x2="61700" y2="11900"/>
                        <a14:foregroundMark x1="60800" y1="13300" x2="60900" y2="9700"/>
                        <a14:foregroundMark x1="64100" y1="13200" x2="55900" y2="7100"/>
                        <a14:foregroundMark x1="57000" y1="9600" x2="61400" y2="9200"/>
                        <a14:foregroundMark x1="60200" y1="11100" x2="58400" y2="7500"/>
                        <a14:foregroundMark x1="67200" y1="23000" x2="91300" y2="46100"/>
                        <a14:foregroundMark x1="91300" y1="46100" x2="86400" y2="79500"/>
                        <a14:foregroundMark x1="86400" y1="79500" x2="54600" y2="90800"/>
                        <a14:foregroundMark x1="54600" y1="90800" x2="26000" y2="89400"/>
                        <a14:foregroundMark x1="90000" y1="37800" x2="91500" y2="70100"/>
                        <a14:foregroundMark x1="91500" y1="70100" x2="88600" y2="79400"/>
                        <a14:foregroundMark x1="91500" y1="68200" x2="95600" y2="43600"/>
                        <a14:foregroundMark x1="95500" y1="64500" x2="97600" y2="57400"/>
                        <a14:foregroundMark x1="47600" y1="94600" x2="35200" y2="92800"/>
                        <a14:foregroundMark x1="10300" y1="73200" x2="7100" y2="41900"/>
                        <a14:foregroundMark x1="7100" y1="41900" x2="8400" y2="36900"/>
                        <a14:foregroundMark x1="7300" y1="75400" x2="3700" y2="44200"/>
                        <a14:foregroundMark x1="3700" y1="44200" x2="3900" y2="4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392" y="4100600"/>
            <a:ext cx="1518308" cy="1518308"/>
          </a:xfrm>
          <a:prstGeom prst="rect">
            <a:avLst/>
          </a:prstGeom>
        </p:spPr>
      </p:pic>
      <p:pic>
        <p:nvPicPr>
          <p:cNvPr id="13" name="Espace réservé du contenu 5" descr="Une image contenant intérieur, plancher, assis, suivant&#10;&#10;Description générée avec un niveau de confiance très élevé">
            <a:extLst>
              <a:ext uri="{FF2B5EF4-FFF2-40B4-BE49-F238E27FC236}">
                <a16:creationId xmlns:a16="http://schemas.microsoft.com/office/drawing/2014/main" id="{ADD5B047-79AB-40C8-8E32-D2C983C3D6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96923" y1="59073" x2="89231" y2="7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521" y="4381500"/>
            <a:ext cx="1620000" cy="1211006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D18E607-A231-4BDD-98CE-2F415B5E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2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9CBCF0B-6AAE-44E4-B436-2508A7C7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Circuit ouvert et circuit fermé</a:t>
            </a:r>
          </a:p>
        </p:txBody>
      </p:sp>
      <p:pic>
        <p:nvPicPr>
          <p:cNvPr id="9" name="Espace réservé du contenu 8" descr="Une image contenant chose&#10;&#10;Description générée avec un niveau de confiance élevé">
            <a:extLst>
              <a:ext uri="{FF2B5EF4-FFF2-40B4-BE49-F238E27FC236}">
                <a16:creationId xmlns:a16="http://schemas.microsoft.com/office/drawing/2014/main" id="{C00E3E0E-8DAD-4104-9C16-57744844E7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0767" y="685800"/>
            <a:ext cx="4027569" cy="3636000"/>
          </a:xfr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380710C-D1C2-4E61-AB54-295563A8A4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7043393" y="309912"/>
            <a:ext cx="3636000" cy="4387777"/>
          </a:xfr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509266A-E2E4-4E0B-9C70-D49563950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282" y="5680073"/>
            <a:ext cx="914402" cy="914402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572C6E7-7668-4A7B-AB8F-B92C3CD0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89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9CBCF0B-6AAE-44E4-B436-2508A7C7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5350933"/>
            <a:ext cx="8534400" cy="1507067"/>
          </a:xfrm>
        </p:spPr>
        <p:txBody>
          <a:bodyPr/>
          <a:lstStyle/>
          <a:p>
            <a:r>
              <a:rPr lang="fr-FR" dirty="0"/>
              <a:t>Circuit ouvert et circuit fermé</a:t>
            </a:r>
          </a:p>
        </p:txBody>
      </p:sp>
      <p:pic>
        <p:nvPicPr>
          <p:cNvPr id="9" name="Espace réservé du contenu 8" descr="Une image contenant chose&#10;&#10;Description générée avec un niveau de confiance élevé">
            <a:extLst>
              <a:ext uri="{FF2B5EF4-FFF2-40B4-BE49-F238E27FC236}">
                <a16:creationId xmlns:a16="http://schemas.microsoft.com/office/drawing/2014/main" id="{C00E3E0E-8DAD-4104-9C16-57744844E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1904" y="1238250"/>
            <a:ext cx="4004017" cy="3614738"/>
          </a:xfr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380710C-D1C2-4E61-AB54-295563A8A48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 rot="5400000">
            <a:off x="3271868" y="-131531"/>
            <a:ext cx="5054538" cy="6100763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FC1D43E-523C-4551-808A-65A28D8E80DB}"/>
              </a:ext>
            </a:extLst>
          </p:cNvPr>
          <p:cNvSpPr txBox="1"/>
          <p:nvPr/>
        </p:nvSpPr>
        <p:spPr>
          <a:xfrm>
            <a:off x="9020173" y="776585"/>
            <a:ext cx="2943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y a un « trou » dans le circuit. Le courant ne peut pas circuler d’une borne de la pile à l’autre.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191C79-227E-45D1-8BA4-932533630618}"/>
              </a:ext>
            </a:extLst>
          </p:cNvPr>
          <p:cNvSpPr/>
          <p:nvPr/>
        </p:nvSpPr>
        <p:spPr>
          <a:xfrm>
            <a:off x="8959957" y="2874909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La lampe ne brille pas. 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32B0D7-2826-458E-BB15-65CBEB39A0C0}"/>
              </a:ext>
            </a:extLst>
          </p:cNvPr>
          <p:cNvSpPr txBox="1"/>
          <p:nvPr/>
        </p:nvSpPr>
        <p:spPr>
          <a:xfrm>
            <a:off x="9020173" y="3904111"/>
            <a:ext cx="2943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C’est un CIRCUIT OUVERT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799725-ADFE-4B9C-9075-6ADFE3A66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6" y="5647265"/>
            <a:ext cx="914402" cy="91440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047837-1609-4C97-8921-A053A682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94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380710C-D1C2-4E61-AB54-295563A8A48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5138474" y="2121745"/>
            <a:ext cx="1530875" cy="1847747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9CBCF0B-6AAE-44E4-B436-2508A7C7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5350933"/>
            <a:ext cx="8534400" cy="1507067"/>
          </a:xfrm>
        </p:spPr>
        <p:txBody>
          <a:bodyPr/>
          <a:lstStyle/>
          <a:p>
            <a:r>
              <a:rPr lang="fr-FR" dirty="0"/>
              <a:t>Circuit ouvert et circuit fermé</a:t>
            </a:r>
          </a:p>
        </p:txBody>
      </p:sp>
      <p:pic>
        <p:nvPicPr>
          <p:cNvPr id="9" name="Espace réservé du contenu 8" descr="Une image contenant chose&#10;&#10;Description générée avec un niveau de confiance élevé">
            <a:extLst>
              <a:ext uri="{FF2B5EF4-FFF2-40B4-BE49-F238E27FC236}">
                <a16:creationId xmlns:a16="http://schemas.microsoft.com/office/drawing/2014/main" id="{C00E3E0E-8DAD-4104-9C16-57744844E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5079" y="384237"/>
            <a:ext cx="5708821" cy="5153797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FC1D43E-523C-4551-808A-65A28D8E80DB}"/>
              </a:ext>
            </a:extLst>
          </p:cNvPr>
          <p:cNvSpPr txBox="1"/>
          <p:nvPr/>
        </p:nvSpPr>
        <p:spPr>
          <a:xfrm>
            <a:off x="9020173" y="776585"/>
            <a:ext cx="2943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n’y a pas de « trou » dans le circuit. Le courant circule d’une borne à l’autre de la pile.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191C79-227E-45D1-8BA4-932533630618}"/>
              </a:ext>
            </a:extLst>
          </p:cNvPr>
          <p:cNvSpPr/>
          <p:nvPr/>
        </p:nvSpPr>
        <p:spPr>
          <a:xfrm>
            <a:off x="8959957" y="2655834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La lampe brille. 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32B0D7-2826-458E-BB15-65CBEB39A0C0}"/>
              </a:ext>
            </a:extLst>
          </p:cNvPr>
          <p:cNvSpPr txBox="1"/>
          <p:nvPr/>
        </p:nvSpPr>
        <p:spPr>
          <a:xfrm>
            <a:off x="9020173" y="3513586"/>
            <a:ext cx="2943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C’est un CIRCUIT </a:t>
            </a:r>
            <a:r>
              <a:rPr lang="fr-FR" sz="2800" b="1" dirty="0" err="1"/>
              <a:t>FERM</a:t>
            </a:r>
            <a:r>
              <a:rPr lang="fr-FR" sz="2800" b="1" cap="all" dirty="0" err="1"/>
              <a:t>é</a:t>
            </a:r>
            <a:endParaRPr lang="fr-FR" sz="2800" b="1" cap="all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925524-ED91-4C93-9B6D-34CF312B0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6" y="5647265"/>
            <a:ext cx="914402" cy="91440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6201D9-422A-4AFE-8633-F83840AB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74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E47272-6730-4CBC-B2B5-DE245A7C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B92030-62B0-454B-912C-6CD7257E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3A7D45-9408-4331-8C9B-266F311A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ADCF79-2CBA-45DC-A9B4-9EE670E9909E}"/>
              </a:ext>
            </a:extLst>
          </p:cNvPr>
          <p:cNvSpPr txBox="1"/>
          <p:nvPr/>
        </p:nvSpPr>
        <p:spPr>
          <a:xfrm>
            <a:off x="8685212" y="6229548"/>
            <a:ext cx="3495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https://www.bancdecole.fr</a:t>
            </a:r>
          </a:p>
        </p:txBody>
      </p:sp>
    </p:spTree>
    <p:extLst>
      <p:ext uri="{BB962C8B-B14F-4D97-AF65-F5344CB8AC3E}">
        <p14:creationId xmlns:p14="http://schemas.microsoft.com/office/powerpoint/2010/main" val="144346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3FDCE-4F90-4345-86B8-375DFEF4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D’où vient l’électricité qu’utilisent les appareils électriques ? </a:t>
            </a:r>
          </a:p>
        </p:txBody>
      </p:sp>
      <p:pic>
        <p:nvPicPr>
          <p:cNvPr id="5" name="Espace réservé du contenu 4" descr="Engrenages">
            <a:extLst>
              <a:ext uri="{FF2B5EF4-FFF2-40B4-BE49-F238E27FC236}">
                <a16:creationId xmlns:a16="http://schemas.microsoft.com/office/drawing/2014/main" id="{FC79DE90-5E68-4EEB-9858-59725C867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0567" y="651550"/>
            <a:ext cx="3632837" cy="3632837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8FAD20-3EC7-4EB7-8640-87A336C3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7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317F4-83DA-4082-A5EA-C73F583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chaque image, dis quelle est l’origine de l’électricité. </a:t>
            </a:r>
          </a:p>
        </p:txBody>
      </p:sp>
      <p:pic>
        <p:nvPicPr>
          <p:cNvPr id="5" name="Espace réservé du contenu 4" descr="Une image contenant moniteur, équipement électronique, afficher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2734EB24-6690-43FA-8109-DA29B78C8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281" y="253283"/>
            <a:ext cx="6045144" cy="423404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DADF8B-C7DD-4AC0-B785-B1C8DF1F9D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53283"/>
            <a:ext cx="1990725" cy="1044332"/>
          </a:xfrm>
          <a:prstGeom prst="rect">
            <a:avLst/>
          </a:prstGeom>
        </p:spPr>
      </p:pic>
      <p:pic>
        <p:nvPicPr>
          <p:cNvPr id="12" name="Image 11" descr="Une image contenant ciel, eau, herb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48291CD-579A-40D3-97C1-C11684D3F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548292"/>
            <a:ext cx="1990800" cy="1075268"/>
          </a:xfrm>
          <a:prstGeom prst="rect">
            <a:avLst/>
          </a:prstGeom>
        </p:spPr>
      </p:pic>
      <p:pic>
        <p:nvPicPr>
          <p:cNvPr id="14" name="Image 13" descr="Une image contenant chose&#10;&#10;Description générée avec un niveau de confiance très élevé">
            <a:extLst>
              <a:ext uri="{FF2B5EF4-FFF2-40B4-BE49-F238E27FC236}">
                <a16:creationId xmlns:a16="http://schemas.microsoft.com/office/drawing/2014/main" id="{997F2769-1DD8-4573-A7F1-B2B0AA1698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25" y="2857402"/>
            <a:ext cx="1990800" cy="111844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8B1D58-8C6A-48D9-983F-5D1C85A8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317F4-83DA-4082-A5EA-C73F583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chaque image, dis quelle est l’origine de l’électricité.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DADF8B-C7DD-4AC0-B785-B1C8DF1F9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53283"/>
            <a:ext cx="1990725" cy="1044332"/>
          </a:xfrm>
          <a:prstGeom prst="rect">
            <a:avLst/>
          </a:prstGeom>
        </p:spPr>
      </p:pic>
      <p:pic>
        <p:nvPicPr>
          <p:cNvPr id="12" name="Image 11" descr="Une image contenant ciel, eau, herb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48291CD-579A-40D3-97C1-C11684D3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548292"/>
            <a:ext cx="1990800" cy="1075268"/>
          </a:xfrm>
          <a:prstGeom prst="rect">
            <a:avLst/>
          </a:prstGeom>
        </p:spPr>
      </p:pic>
      <p:pic>
        <p:nvPicPr>
          <p:cNvPr id="14" name="Image 13" descr="Une image contenant chose&#10;&#10;Description générée avec un niveau de confiance très élevé">
            <a:extLst>
              <a:ext uri="{FF2B5EF4-FFF2-40B4-BE49-F238E27FC236}">
                <a16:creationId xmlns:a16="http://schemas.microsoft.com/office/drawing/2014/main" id="{997F2769-1DD8-4573-A7F1-B2B0AA16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25" y="2857402"/>
            <a:ext cx="1990800" cy="1118442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09E61A86-D4D1-4726-A81C-25C993DD09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65" b="90722" l="6891" r="89883">
                        <a14:foregroundMark x1="38416" y1="4296" x2="28446" y2="8076"/>
                        <a14:foregroundMark x1="28446" y1="8076" x2="17742" y2="8591"/>
                        <a14:foregroundMark x1="17742" y1="8591" x2="12757" y2="18557"/>
                        <a14:foregroundMark x1="12757" y1="18557" x2="11144" y2="71649"/>
                        <a14:foregroundMark x1="11144" y1="71649" x2="20381" y2="76117"/>
                        <a14:foregroundMark x1="20381" y1="76117" x2="31818" y2="77320"/>
                        <a14:foregroundMark x1="31818" y1="77320" x2="37830" y2="39519"/>
                        <a14:foregroundMark x1="37830" y1="39519" x2="35630" y2="14605"/>
                        <a14:foregroundMark x1="35630" y1="14605" x2="37097" y2="4296"/>
                        <a14:foregroundMark x1="63050" y1="32302" x2="67009" y2="35395"/>
                        <a14:foregroundMark x1="72287" y1="17354" x2="83284" y2="20962"/>
                        <a14:foregroundMark x1="83284" y1="20962" x2="80205" y2="28522"/>
                        <a14:foregroundMark x1="60704" y1="19759" x2="49413" y2="23883"/>
                        <a14:foregroundMark x1="49413" y1="23883" x2="59971" y2="27491"/>
                        <a14:foregroundMark x1="59971" y1="27491" x2="57478" y2="19759"/>
                        <a14:foregroundMark x1="73021" y1="42096" x2="80499" y2="48110"/>
                        <a14:foregroundMark x1="73167" y1="62715" x2="62317" y2="61340"/>
                        <a14:foregroundMark x1="62317" y1="61340" x2="67595" y2="57904"/>
                        <a14:foregroundMark x1="79032" y1="70447" x2="77859" y2="81787"/>
                        <a14:foregroundMark x1="77859" y1="81787" x2="77859" y2="81787"/>
                        <a14:foregroundMark x1="78739" y1="73368" x2="81672" y2="83677"/>
                        <a14:foregroundMark x1="56891" y1="86426" x2="66422" y2="91065"/>
                        <a14:foregroundMark x1="66422" y1="91065" x2="76686" y2="91065"/>
                        <a14:foregroundMark x1="76686" y1="91065" x2="82991" y2="87113"/>
                        <a14:foregroundMark x1="89150" y1="65464" x2="89443" y2="66838"/>
                        <a14:foregroundMark x1="88710" y1="54124" x2="89443" y2="55842"/>
                        <a14:foregroundMark x1="88123" y1="43986" x2="89003" y2="44330"/>
                        <a14:foregroundMark x1="87683" y1="31100" x2="89003" y2="32818"/>
                        <a14:foregroundMark x1="89003" y1="23540" x2="89150" y2="24227"/>
                        <a14:foregroundMark x1="88710" y1="18557" x2="89296" y2="18900"/>
                        <a14:foregroundMark x1="81085" y1="20790" x2="75806" y2="21821"/>
                        <a14:foregroundMark x1="66276" y1="9966" x2="78446" y2="3265"/>
                        <a14:foregroundMark x1="9531" y1="75773" x2="8798" y2="77663"/>
                        <a14:foregroundMark x1="8065" y1="61512" x2="6891" y2="67182"/>
                        <a14:foregroundMark x1="7331" y1="67182" x2="7038" y2="78007"/>
                        <a14:foregroundMark x1="9531" y1="78179" x2="23607" y2="77835"/>
                        <a14:foregroundMark x1="37683" y1="59966" x2="18035" y2="51546"/>
                        <a14:foregroundMark x1="18035" y1="51546" x2="27713" y2="48797"/>
                        <a14:foregroundMark x1="27713" y1="48797" x2="17009" y2="56014"/>
                        <a14:foregroundMark x1="40176" y1="74742" x2="40469" y2="77663"/>
                        <a14:foregroundMark x1="40909" y1="76117" x2="40909" y2="54983"/>
                        <a14:foregroundMark x1="13050" y1="32818" x2="18622" y2="42096"/>
                        <a14:foregroundMark x1="18622" y1="42096" x2="17742" y2="30584"/>
                        <a14:foregroundMark x1="17742" y1="30584" x2="18768" y2="28179"/>
                        <a14:foregroundMark x1="23460" y1="44158" x2="21701" y2="53265"/>
                        <a14:foregroundMark x1="40909" y1="55498" x2="40909" y2="34708"/>
                        <a14:foregroundMark x1="7478" y1="31787" x2="7038" y2="68213"/>
                        <a14:foregroundMark x1="26246" y1="28522" x2="27713" y2="16667"/>
                        <a14:foregroundMark x1="27713" y1="16667" x2="26100" y2="29725"/>
                        <a14:foregroundMark x1="13783" y1="32131" x2="7331" y2="23711"/>
                        <a14:foregroundMark x1="7331" y1="23711" x2="7038" y2="8247"/>
                        <a14:foregroundMark x1="15982" y1="16838" x2="17595" y2="20962"/>
                        <a14:foregroundMark x1="22141" y1="13918" x2="19648" y2="16495"/>
                        <a14:foregroundMark x1="32991" y1="19072" x2="25660" y2="11512"/>
                        <a14:foregroundMark x1="25660" y1="11512" x2="25220" y2="9966"/>
                        <a14:foregroundMark x1="7771" y1="3265" x2="27273" y2="3436"/>
                        <a14:foregroundMark x1="27273" y1="3436" x2="37243" y2="3265"/>
                        <a14:foregroundMark x1="37243" y1="3265" x2="40762" y2="14433"/>
                        <a14:foregroundMark x1="40762" y1="14433" x2="40909" y2="28522"/>
                        <a14:foregroundMark x1="40176" y1="4124" x2="41202" y2="6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479" y="253283"/>
            <a:ext cx="4961548" cy="423404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4BF6F9-3B3B-40C9-9F1A-F8990C9F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2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317F4-83DA-4082-A5EA-C73F583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chaque image, dis quelle est l’origine de l’électricité.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DADF8B-C7DD-4AC0-B785-B1C8DF1F9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53283"/>
            <a:ext cx="1990725" cy="1044332"/>
          </a:xfrm>
          <a:prstGeom prst="rect">
            <a:avLst/>
          </a:prstGeom>
        </p:spPr>
      </p:pic>
      <p:pic>
        <p:nvPicPr>
          <p:cNvPr id="12" name="Image 11" descr="Une image contenant ciel, eau, herb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48291CD-579A-40D3-97C1-C11684D3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548292"/>
            <a:ext cx="1990800" cy="1075268"/>
          </a:xfrm>
          <a:prstGeom prst="rect">
            <a:avLst/>
          </a:prstGeom>
        </p:spPr>
      </p:pic>
      <p:pic>
        <p:nvPicPr>
          <p:cNvPr id="14" name="Image 13" descr="Une image contenant chose&#10;&#10;Description générée avec un niveau de confiance très élevé">
            <a:extLst>
              <a:ext uri="{FF2B5EF4-FFF2-40B4-BE49-F238E27FC236}">
                <a16:creationId xmlns:a16="http://schemas.microsoft.com/office/drawing/2014/main" id="{997F2769-1DD8-4573-A7F1-B2B0AA16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25" y="2857402"/>
            <a:ext cx="1990800" cy="1118442"/>
          </a:xfrm>
          <a:prstGeom prst="rect">
            <a:avLst/>
          </a:prstGeom>
        </p:spPr>
      </p:pic>
      <p:pic>
        <p:nvPicPr>
          <p:cNvPr id="6" name="Image 5" descr="Une image contenant appareil, appareils électroménagers, intérieur, séchoir&#10;&#10;Description générée avec un niveau de confiance très élevé">
            <a:extLst>
              <a:ext uri="{FF2B5EF4-FFF2-40B4-BE49-F238E27FC236}">
                <a16:creationId xmlns:a16="http://schemas.microsoft.com/office/drawing/2014/main" id="{4F46E298-F0B1-4D45-BD39-A0ED0296C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175" y="253283"/>
            <a:ext cx="2886075" cy="424031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A9090-4383-4707-A9CD-BBB7C91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7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317F4-83DA-4082-A5EA-C73F583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chaque image, dis quelle est l’origine de l’électricité.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DADF8B-C7DD-4AC0-B785-B1C8DF1F9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53283"/>
            <a:ext cx="1990725" cy="1044332"/>
          </a:xfrm>
          <a:prstGeom prst="rect">
            <a:avLst/>
          </a:prstGeom>
        </p:spPr>
      </p:pic>
      <p:pic>
        <p:nvPicPr>
          <p:cNvPr id="12" name="Image 11" descr="Une image contenant ciel, eau, herb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48291CD-579A-40D3-97C1-C11684D3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548292"/>
            <a:ext cx="1990800" cy="1075268"/>
          </a:xfrm>
          <a:prstGeom prst="rect">
            <a:avLst/>
          </a:prstGeom>
        </p:spPr>
      </p:pic>
      <p:pic>
        <p:nvPicPr>
          <p:cNvPr id="14" name="Image 13" descr="Une image contenant chose&#10;&#10;Description générée avec un niveau de confiance très élevé">
            <a:extLst>
              <a:ext uri="{FF2B5EF4-FFF2-40B4-BE49-F238E27FC236}">
                <a16:creationId xmlns:a16="http://schemas.microsoft.com/office/drawing/2014/main" id="{997F2769-1DD8-4573-A7F1-B2B0AA16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25" y="2857402"/>
            <a:ext cx="1990800" cy="1118442"/>
          </a:xfrm>
          <a:prstGeom prst="rect">
            <a:avLst/>
          </a:prstGeom>
        </p:spPr>
      </p:pic>
      <p:pic>
        <p:nvPicPr>
          <p:cNvPr id="4" name="Image 3" descr="Une image contenant grille-pain, intérieur&#10;&#10;Description générée avec un niveau de confiance élevé">
            <a:extLst>
              <a:ext uri="{FF2B5EF4-FFF2-40B4-BE49-F238E27FC236}">
                <a16:creationId xmlns:a16="http://schemas.microsoft.com/office/drawing/2014/main" id="{C23F1A8E-1511-4494-A7BC-68E4D86A18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429" r="95571">
                        <a14:foregroundMark x1="15857" y1="67714" x2="10143" y2="61857"/>
                        <a14:foregroundMark x1="10143" y1="61857" x2="7000" y2="54857"/>
                        <a14:foregroundMark x1="7000" y1="54857" x2="6143" y2="32286"/>
                        <a14:foregroundMark x1="6143" y1="32286" x2="8000" y2="24571"/>
                        <a14:foregroundMark x1="8000" y1="24571" x2="12286" y2="18143"/>
                        <a14:foregroundMark x1="12286" y1="18143" x2="14429" y2="25714"/>
                        <a14:foregroundMark x1="14429" y1="25714" x2="22571" y2="25857"/>
                        <a14:foregroundMark x1="22571" y1="25857" x2="30571" y2="24286"/>
                        <a14:foregroundMark x1="30571" y1="24286" x2="78000" y2="35286"/>
                        <a14:foregroundMark x1="78000" y1="35286" x2="87857" y2="33714"/>
                        <a14:foregroundMark x1="87857" y1="33714" x2="93429" y2="39714"/>
                        <a14:foregroundMark x1="93429" y1="39714" x2="93429" y2="67286"/>
                        <a14:foregroundMark x1="93429" y1="67286" x2="92000" y2="74714"/>
                        <a14:foregroundMark x1="92000" y1="74714" x2="86429" y2="68286"/>
                        <a14:foregroundMark x1="86429" y1="68286" x2="90143" y2="60143"/>
                        <a14:foregroundMark x1="90143" y1="60143" x2="88286" y2="37714"/>
                        <a14:foregroundMark x1="14714" y1="67714" x2="7429" y2="67571"/>
                        <a14:foregroundMark x1="7429" y1="67571" x2="3000" y2="61714"/>
                        <a14:foregroundMark x1="3000" y1="61714" x2="6571" y2="54571"/>
                        <a14:foregroundMark x1="6571" y1="54571" x2="10714" y2="53000"/>
                        <a14:foregroundMark x1="29857" y1="60143" x2="41857" y2="64571"/>
                        <a14:foregroundMark x1="41857" y1="64571" x2="54857" y2="65143"/>
                        <a14:foregroundMark x1="54857" y1="65143" x2="63000" y2="65000"/>
                        <a14:foregroundMark x1="63000" y1="65000" x2="53429" y2="61857"/>
                        <a14:foregroundMark x1="53429" y1="61857" x2="46857" y2="66143"/>
                        <a14:foregroundMark x1="46857" y1="66143" x2="57857" y2="71714"/>
                        <a14:foregroundMark x1="57857" y1="71714" x2="64857" y2="68857"/>
                        <a14:foregroundMark x1="64857" y1="68857" x2="55000" y2="70714"/>
                        <a14:foregroundMark x1="55000" y1="70714" x2="21571" y2="63571"/>
                        <a14:foregroundMark x1="66286" y1="62857" x2="68429" y2="55429"/>
                        <a14:foregroundMark x1="68429" y1="55429" x2="73143" y2="49143"/>
                        <a14:foregroundMark x1="73143" y1="49143" x2="89286" y2="34429"/>
                        <a14:foregroundMark x1="89286" y1="34429" x2="82857" y2="29143"/>
                        <a14:foregroundMark x1="82857" y1="29143" x2="75429" y2="31429"/>
                        <a14:foregroundMark x1="75429" y1="31429" x2="75000" y2="34286"/>
                        <a14:foregroundMark x1="77429" y1="40857" x2="81000" y2="57143"/>
                        <a14:foregroundMark x1="81000" y1="57143" x2="80429" y2="76429"/>
                        <a14:foregroundMark x1="80429" y1="76429" x2="87857" y2="76429"/>
                        <a14:foregroundMark x1="87857" y1="76429" x2="93571" y2="71286"/>
                        <a14:foregroundMark x1="93571" y1="71286" x2="95571" y2="33429"/>
                        <a14:foregroundMark x1="95571" y1="33429" x2="92714" y2="36714"/>
                        <a14:foregroundMark x1="7143" y1="65286" x2="16143" y2="65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950" y="-241961"/>
            <a:ext cx="5245248" cy="5245248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780510-066E-4B5D-B83B-2BF57971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7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317F4-83DA-4082-A5EA-C73F583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chaque image, dis quelle est l’origine de l’électricité.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DADF8B-C7DD-4AC0-B785-B1C8DF1F9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53283"/>
            <a:ext cx="1990725" cy="1044332"/>
          </a:xfrm>
          <a:prstGeom prst="rect">
            <a:avLst/>
          </a:prstGeom>
        </p:spPr>
      </p:pic>
      <p:pic>
        <p:nvPicPr>
          <p:cNvPr id="12" name="Image 11" descr="Une image contenant ciel, eau, herb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48291CD-579A-40D3-97C1-C11684D3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548292"/>
            <a:ext cx="1990800" cy="1075268"/>
          </a:xfrm>
          <a:prstGeom prst="rect">
            <a:avLst/>
          </a:prstGeom>
        </p:spPr>
      </p:pic>
      <p:pic>
        <p:nvPicPr>
          <p:cNvPr id="14" name="Image 13" descr="Une image contenant chose&#10;&#10;Description générée avec un niveau de confiance très élevé">
            <a:extLst>
              <a:ext uri="{FF2B5EF4-FFF2-40B4-BE49-F238E27FC236}">
                <a16:creationId xmlns:a16="http://schemas.microsoft.com/office/drawing/2014/main" id="{997F2769-1DD8-4573-A7F1-B2B0AA16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25" y="2857402"/>
            <a:ext cx="1990800" cy="11184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3F1A8E-1511-4494-A7BC-68E4D86A18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259" y="304559"/>
            <a:ext cx="3014280" cy="4271963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60FECC4-914D-4027-81E3-9BF8120A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0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317F4-83DA-4082-A5EA-C73F583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chaque image, dis quelle est l’origine de l’électricité.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DADF8B-C7DD-4AC0-B785-B1C8DF1F9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53283"/>
            <a:ext cx="1990725" cy="1044332"/>
          </a:xfrm>
          <a:prstGeom prst="rect">
            <a:avLst/>
          </a:prstGeom>
        </p:spPr>
      </p:pic>
      <p:pic>
        <p:nvPicPr>
          <p:cNvPr id="12" name="Image 11" descr="Une image contenant ciel, eau, herb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48291CD-579A-40D3-97C1-C11684D3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548292"/>
            <a:ext cx="1990800" cy="1075268"/>
          </a:xfrm>
          <a:prstGeom prst="rect">
            <a:avLst/>
          </a:prstGeom>
        </p:spPr>
      </p:pic>
      <p:pic>
        <p:nvPicPr>
          <p:cNvPr id="14" name="Image 13" descr="Une image contenant chose&#10;&#10;Description générée avec un niveau de confiance très élevé">
            <a:extLst>
              <a:ext uri="{FF2B5EF4-FFF2-40B4-BE49-F238E27FC236}">
                <a16:creationId xmlns:a16="http://schemas.microsoft.com/office/drawing/2014/main" id="{997F2769-1DD8-4573-A7F1-B2B0AA16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25" y="2857402"/>
            <a:ext cx="1990800" cy="11184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3F1A8E-1511-4494-A7BC-68E4D86A18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712" y="206437"/>
            <a:ext cx="3307827" cy="4104004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5F49D7-3CDB-4011-B880-F1B32567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5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317F4-83DA-4082-A5EA-C73F5834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chaque image, dis quelle est l’origine de l’électricité.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DADF8B-C7DD-4AC0-B785-B1C8DF1F9D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53283"/>
            <a:ext cx="1990725" cy="1044332"/>
          </a:xfrm>
          <a:prstGeom prst="rect">
            <a:avLst/>
          </a:prstGeom>
        </p:spPr>
      </p:pic>
      <p:pic>
        <p:nvPicPr>
          <p:cNvPr id="12" name="Image 11" descr="Une image contenant ciel, eau, herbe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948291CD-579A-40D3-97C1-C11684D3F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1548292"/>
            <a:ext cx="1990800" cy="1075268"/>
          </a:xfrm>
          <a:prstGeom prst="rect">
            <a:avLst/>
          </a:prstGeom>
        </p:spPr>
      </p:pic>
      <p:pic>
        <p:nvPicPr>
          <p:cNvPr id="14" name="Image 13" descr="Une image contenant chose&#10;&#10;Description générée avec un niveau de confiance très élevé">
            <a:extLst>
              <a:ext uri="{FF2B5EF4-FFF2-40B4-BE49-F238E27FC236}">
                <a16:creationId xmlns:a16="http://schemas.microsoft.com/office/drawing/2014/main" id="{997F2769-1DD8-4573-A7F1-B2B0AA16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25" y="2857402"/>
            <a:ext cx="1990800" cy="11184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3F1A8E-1511-4494-A7BC-68E4D86A18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721" y="869478"/>
            <a:ext cx="6912186" cy="2702664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7D094C-B9F0-4E59-936C-80AC2EAA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https://www.bancdecole.fr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17771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</TotalTime>
  <Words>363</Words>
  <Application>Microsoft Office PowerPoint</Application>
  <PresentationFormat>Grand écran</PresentationFormat>
  <Paragraphs>49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Calibri</vt:lpstr>
      <vt:lpstr>Century Gothic</vt:lpstr>
      <vt:lpstr>Wingdings</vt:lpstr>
      <vt:lpstr>Wingdings 3</vt:lpstr>
      <vt:lpstr>Secteur</vt:lpstr>
      <vt:lpstr>Electricité</vt:lpstr>
      <vt:lpstr>D’où vient l’électricité qu’utilisent les appareils électriques ? </vt:lpstr>
      <vt:lpstr>Pour chaque image, dis quelle est l’origine de l’électricité. </vt:lpstr>
      <vt:lpstr>Pour chaque image, dis quelle est l’origine de l’électricité. </vt:lpstr>
      <vt:lpstr>Pour chaque image, dis quelle est l’origine de l’électricité. </vt:lpstr>
      <vt:lpstr>Pour chaque image, dis quelle est l’origine de l’électricité. </vt:lpstr>
      <vt:lpstr>Pour chaque image, dis quelle est l’origine de l’électricité. </vt:lpstr>
      <vt:lpstr>Pour chaque image, dis quelle est l’origine de l’électricité. </vt:lpstr>
      <vt:lpstr>Pour chaque image, dis quelle est l’origine de l’électricité. </vt:lpstr>
      <vt:lpstr>Pour chaque image, dis quelle est l’origine de l’électricité. </vt:lpstr>
      <vt:lpstr>Pour chaque image, dis quelle est l’origine de l’électricité. </vt:lpstr>
      <vt:lpstr>Pour chaque image, dis quelle est l’origine de l’électricité. </vt:lpstr>
      <vt:lpstr>Présentation PowerPoint</vt:lpstr>
      <vt:lpstr>Comment faire briller une ampoule ?</vt:lpstr>
      <vt:lpstr>Réalise le montage pour allumer une ampoule.</vt:lpstr>
      <vt:lpstr>Circuit ouvert et circuit fermé</vt:lpstr>
      <vt:lpstr>Circuit ouvert et circuit fermé</vt:lpstr>
      <vt:lpstr>Circuit ouvert et circuit fermé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Electricité</dc:title>
  <dc:creator>Guillaume Devaux</dc:creator>
  <cp:lastModifiedBy>Guillaume Devaux</cp:lastModifiedBy>
  <cp:revision>9</cp:revision>
  <dcterms:created xsi:type="dcterms:W3CDTF">2017-05-14T17:04:32Z</dcterms:created>
  <dcterms:modified xsi:type="dcterms:W3CDTF">2017-05-15T21:24:14Z</dcterms:modified>
</cp:coreProperties>
</file>